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8" r:id="rId4"/>
    <p:sldId id="280" r:id="rId5"/>
    <p:sldId id="279" r:id="rId6"/>
    <p:sldId id="267" r:id="rId7"/>
    <p:sldId id="282" r:id="rId8"/>
    <p:sldId id="263" r:id="rId9"/>
    <p:sldId id="284" r:id="rId10"/>
    <p:sldId id="283" r:id="rId11"/>
    <p:sldId id="261" r:id="rId12"/>
    <p:sldId id="271" r:id="rId13"/>
    <p:sldId id="274" r:id="rId14"/>
    <p:sldId id="275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eir\Documents\Kladd\Smolt%20beregninger-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f5a7b785a0bee75a/Dokumenter-Onedrive/ASL-onedrive/Smolt%20beregninger-20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Akkumulert fangst og gjenfangst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'Smolt fangst-26'!$A$18:$A$67</c:f>
              <c:numCache>
                <c:formatCode>d\-mmm</c:formatCode>
                <c:ptCount val="50"/>
                <c:pt idx="0">
                  <c:v>46125</c:v>
                </c:pt>
                <c:pt idx="1">
                  <c:v>46126</c:v>
                </c:pt>
                <c:pt idx="2">
                  <c:v>46127</c:v>
                </c:pt>
                <c:pt idx="3">
                  <c:v>46128</c:v>
                </c:pt>
                <c:pt idx="4">
                  <c:v>46129</c:v>
                </c:pt>
                <c:pt idx="5">
                  <c:v>46130</c:v>
                </c:pt>
                <c:pt idx="6">
                  <c:v>46131</c:v>
                </c:pt>
                <c:pt idx="7">
                  <c:v>46132</c:v>
                </c:pt>
                <c:pt idx="8">
                  <c:v>46133</c:v>
                </c:pt>
                <c:pt idx="9">
                  <c:v>46134</c:v>
                </c:pt>
                <c:pt idx="10">
                  <c:v>46135</c:v>
                </c:pt>
                <c:pt idx="11">
                  <c:v>46136</c:v>
                </c:pt>
                <c:pt idx="12">
                  <c:v>46137</c:v>
                </c:pt>
                <c:pt idx="13">
                  <c:v>46138</c:v>
                </c:pt>
                <c:pt idx="14">
                  <c:v>46139</c:v>
                </c:pt>
                <c:pt idx="15">
                  <c:v>46140</c:v>
                </c:pt>
                <c:pt idx="16">
                  <c:v>46141</c:v>
                </c:pt>
                <c:pt idx="17">
                  <c:v>46142</c:v>
                </c:pt>
                <c:pt idx="18">
                  <c:v>46143</c:v>
                </c:pt>
                <c:pt idx="19">
                  <c:v>46144</c:v>
                </c:pt>
                <c:pt idx="20">
                  <c:v>46145</c:v>
                </c:pt>
                <c:pt idx="21">
                  <c:v>46146</c:v>
                </c:pt>
                <c:pt idx="22">
                  <c:v>46147</c:v>
                </c:pt>
                <c:pt idx="23">
                  <c:v>46148</c:v>
                </c:pt>
                <c:pt idx="24">
                  <c:v>46149</c:v>
                </c:pt>
                <c:pt idx="25">
                  <c:v>46150</c:v>
                </c:pt>
                <c:pt idx="26">
                  <c:v>46151</c:v>
                </c:pt>
                <c:pt idx="27">
                  <c:v>46152</c:v>
                </c:pt>
                <c:pt idx="28">
                  <c:v>46153</c:v>
                </c:pt>
                <c:pt idx="29">
                  <c:v>46154</c:v>
                </c:pt>
                <c:pt idx="30">
                  <c:v>46155</c:v>
                </c:pt>
                <c:pt idx="31">
                  <c:v>46156</c:v>
                </c:pt>
                <c:pt idx="32">
                  <c:v>46157</c:v>
                </c:pt>
                <c:pt idx="33">
                  <c:v>46158</c:v>
                </c:pt>
                <c:pt idx="34">
                  <c:v>46159</c:v>
                </c:pt>
                <c:pt idx="35">
                  <c:v>46160</c:v>
                </c:pt>
                <c:pt idx="36">
                  <c:v>46161</c:v>
                </c:pt>
                <c:pt idx="37">
                  <c:v>46162</c:v>
                </c:pt>
                <c:pt idx="38">
                  <c:v>46163</c:v>
                </c:pt>
                <c:pt idx="39">
                  <c:v>46164</c:v>
                </c:pt>
                <c:pt idx="40">
                  <c:v>46165</c:v>
                </c:pt>
                <c:pt idx="41">
                  <c:v>46166</c:v>
                </c:pt>
                <c:pt idx="42">
                  <c:v>46167</c:v>
                </c:pt>
                <c:pt idx="43">
                  <c:v>46168</c:v>
                </c:pt>
                <c:pt idx="44">
                  <c:v>46169</c:v>
                </c:pt>
                <c:pt idx="45">
                  <c:v>46170</c:v>
                </c:pt>
                <c:pt idx="46">
                  <c:v>46171</c:v>
                </c:pt>
                <c:pt idx="47">
                  <c:v>46172</c:v>
                </c:pt>
                <c:pt idx="48">
                  <c:v>46173</c:v>
                </c:pt>
                <c:pt idx="49">
                  <c:v>46174</c:v>
                </c:pt>
              </c:numCache>
            </c:numRef>
          </c:cat>
          <c:val>
            <c:numRef>
              <c:f>'Smolt fangst-26'!$C$6:$C$67</c:f>
              <c:numCache>
                <c:formatCode>0</c:formatCode>
                <c:ptCount val="62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42</c:v>
                </c:pt>
                <c:pt idx="20">
                  <c:v>42</c:v>
                </c:pt>
                <c:pt idx="21">
                  <c:v>42</c:v>
                </c:pt>
                <c:pt idx="22">
                  <c:v>42</c:v>
                </c:pt>
                <c:pt idx="23">
                  <c:v>56</c:v>
                </c:pt>
                <c:pt idx="24">
                  <c:v>56</c:v>
                </c:pt>
                <c:pt idx="25">
                  <c:v>56</c:v>
                </c:pt>
                <c:pt idx="26">
                  <c:v>112</c:v>
                </c:pt>
                <c:pt idx="27">
                  <c:v>112</c:v>
                </c:pt>
                <c:pt idx="28">
                  <c:v>132</c:v>
                </c:pt>
                <c:pt idx="29">
                  <c:v>132</c:v>
                </c:pt>
                <c:pt idx="30">
                  <c:v>132</c:v>
                </c:pt>
                <c:pt idx="31">
                  <c:v>370</c:v>
                </c:pt>
                <c:pt idx="32">
                  <c:v>370</c:v>
                </c:pt>
                <c:pt idx="33">
                  <c:v>413</c:v>
                </c:pt>
                <c:pt idx="34">
                  <c:v>413</c:v>
                </c:pt>
                <c:pt idx="35">
                  <c:v>544</c:v>
                </c:pt>
                <c:pt idx="36">
                  <c:v>544</c:v>
                </c:pt>
                <c:pt idx="37">
                  <c:v>621</c:v>
                </c:pt>
                <c:pt idx="38">
                  <c:v>621</c:v>
                </c:pt>
                <c:pt idx="39">
                  <c:v>621</c:v>
                </c:pt>
                <c:pt idx="40">
                  <c:v>1087</c:v>
                </c:pt>
                <c:pt idx="41">
                  <c:v>1087</c:v>
                </c:pt>
                <c:pt idx="42">
                  <c:v>1156</c:v>
                </c:pt>
                <c:pt idx="43">
                  <c:v>1156</c:v>
                </c:pt>
                <c:pt idx="44">
                  <c:v>1156</c:v>
                </c:pt>
                <c:pt idx="45">
                  <c:v>1221</c:v>
                </c:pt>
                <c:pt idx="46">
                  <c:v>1221</c:v>
                </c:pt>
                <c:pt idx="47">
                  <c:v>1221</c:v>
                </c:pt>
                <c:pt idx="48">
                  <c:v>1221</c:v>
                </c:pt>
                <c:pt idx="49">
                  <c:v>1221</c:v>
                </c:pt>
                <c:pt idx="50">
                  <c:v>1363</c:v>
                </c:pt>
                <c:pt idx="51">
                  <c:v>1363</c:v>
                </c:pt>
                <c:pt idx="52">
                  <c:v>1442</c:v>
                </c:pt>
                <c:pt idx="53">
                  <c:v>1442</c:v>
                </c:pt>
                <c:pt idx="54">
                  <c:v>1442</c:v>
                </c:pt>
                <c:pt idx="55">
                  <c:v>1442</c:v>
                </c:pt>
                <c:pt idx="56">
                  <c:v>1442</c:v>
                </c:pt>
                <c:pt idx="57">
                  <c:v>1442</c:v>
                </c:pt>
                <c:pt idx="58">
                  <c:v>1442</c:v>
                </c:pt>
                <c:pt idx="59">
                  <c:v>1448</c:v>
                </c:pt>
                <c:pt idx="60">
                  <c:v>1448</c:v>
                </c:pt>
                <c:pt idx="61">
                  <c:v>1448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AB-44EF-A765-31100AAA4D11}"/>
            </c:ext>
          </c:extLst>
        </c:ser>
        <c:ser>
          <c:idx val="2"/>
          <c:order val="1"/>
          <c:tx>
            <c:v>Akk gjenfangst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'Smolt fangst-26'!$A$18:$A$67</c:f>
              <c:numCache>
                <c:formatCode>d\-mmm</c:formatCode>
                <c:ptCount val="50"/>
                <c:pt idx="0">
                  <c:v>46125</c:v>
                </c:pt>
                <c:pt idx="1">
                  <c:v>46126</c:v>
                </c:pt>
                <c:pt idx="2">
                  <c:v>46127</c:v>
                </c:pt>
                <c:pt idx="3">
                  <c:v>46128</c:v>
                </c:pt>
                <c:pt idx="4">
                  <c:v>46129</c:v>
                </c:pt>
                <c:pt idx="5">
                  <c:v>46130</c:v>
                </c:pt>
                <c:pt idx="6">
                  <c:v>46131</c:v>
                </c:pt>
                <c:pt idx="7">
                  <c:v>46132</c:v>
                </c:pt>
                <c:pt idx="8">
                  <c:v>46133</c:v>
                </c:pt>
                <c:pt idx="9">
                  <c:v>46134</c:v>
                </c:pt>
                <c:pt idx="10">
                  <c:v>46135</c:v>
                </c:pt>
                <c:pt idx="11">
                  <c:v>46136</c:v>
                </c:pt>
                <c:pt idx="12">
                  <c:v>46137</c:v>
                </c:pt>
                <c:pt idx="13">
                  <c:v>46138</c:v>
                </c:pt>
                <c:pt idx="14">
                  <c:v>46139</c:v>
                </c:pt>
                <c:pt idx="15">
                  <c:v>46140</c:v>
                </c:pt>
                <c:pt idx="16">
                  <c:v>46141</c:v>
                </c:pt>
                <c:pt idx="17">
                  <c:v>46142</c:v>
                </c:pt>
                <c:pt idx="18">
                  <c:v>46143</c:v>
                </c:pt>
                <c:pt idx="19">
                  <c:v>46144</c:v>
                </c:pt>
                <c:pt idx="20">
                  <c:v>46145</c:v>
                </c:pt>
                <c:pt idx="21">
                  <c:v>46146</c:v>
                </c:pt>
                <c:pt idx="22">
                  <c:v>46147</c:v>
                </c:pt>
                <c:pt idx="23">
                  <c:v>46148</c:v>
                </c:pt>
                <c:pt idx="24">
                  <c:v>46149</c:v>
                </c:pt>
                <c:pt idx="25">
                  <c:v>46150</c:v>
                </c:pt>
                <c:pt idx="26">
                  <c:v>46151</c:v>
                </c:pt>
                <c:pt idx="27">
                  <c:v>46152</c:v>
                </c:pt>
                <c:pt idx="28">
                  <c:v>46153</c:v>
                </c:pt>
                <c:pt idx="29">
                  <c:v>46154</c:v>
                </c:pt>
                <c:pt idx="30">
                  <c:v>46155</c:v>
                </c:pt>
                <c:pt idx="31">
                  <c:v>46156</c:v>
                </c:pt>
                <c:pt idx="32">
                  <c:v>46157</c:v>
                </c:pt>
                <c:pt idx="33">
                  <c:v>46158</c:v>
                </c:pt>
                <c:pt idx="34">
                  <c:v>46159</c:v>
                </c:pt>
                <c:pt idx="35">
                  <c:v>46160</c:v>
                </c:pt>
                <c:pt idx="36">
                  <c:v>46161</c:v>
                </c:pt>
                <c:pt idx="37">
                  <c:v>46162</c:v>
                </c:pt>
                <c:pt idx="38">
                  <c:v>46163</c:v>
                </c:pt>
                <c:pt idx="39">
                  <c:v>46164</c:v>
                </c:pt>
                <c:pt idx="40">
                  <c:v>46165</c:v>
                </c:pt>
                <c:pt idx="41">
                  <c:v>46166</c:v>
                </c:pt>
                <c:pt idx="42">
                  <c:v>46167</c:v>
                </c:pt>
                <c:pt idx="43">
                  <c:v>46168</c:v>
                </c:pt>
                <c:pt idx="44">
                  <c:v>46169</c:v>
                </c:pt>
                <c:pt idx="45">
                  <c:v>46170</c:v>
                </c:pt>
                <c:pt idx="46">
                  <c:v>46171</c:v>
                </c:pt>
                <c:pt idx="47">
                  <c:v>46172</c:v>
                </c:pt>
                <c:pt idx="48">
                  <c:v>46173</c:v>
                </c:pt>
                <c:pt idx="49">
                  <c:v>46174</c:v>
                </c:pt>
              </c:numCache>
            </c:numRef>
          </c:cat>
          <c:val>
            <c:numRef>
              <c:f>'Smolt fangst-26'!$E$18:$E$67</c:f>
              <c:numCache>
                <c:formatCode>0</c:formatCode>
                <c:ptCount val="5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23</c:v>
                </c:pt>
                <c:pt idx="20">
                  <c:v>23</c:v>
                </c:pt>
                <c:pt idx="21">
                  <c:v>24</c:v>
                </c:pt>
                <c:pt idx="22">
                  <c:v>24</c:v>
                </c:pt>
                <c:pt idx="23">
                  <c:v>38</c:v>
                </c:pt>
                <c:pt idx="24">
                  <c:v>38</c:v>
                </c:pt>
                <c:pt idx="25">
                  <c:v>41</c:v>
                </c:pt>
                <c:pt idx="26">
                  <c:v>41</c:v>
                </c:pt>
                <c:pt idx="27">
                  <c:v>41</c:v>
                </c:pt>
                <c:pt idx="28">
                  <c:v>84</c:v>
                </c:pt>
                <c:pt idx="29">
                  <c:v>84</c:v>
                </c:pt>
                <c:pt idx="30">
                  <c:v>91</c:v>
                </c:pt>
                <c:pt idx="31">
                  <c:v>91</c:v>
                </c:pt>
                <c:pt idx="32">
                  <c:v>91</c:v>
                </c:pt>
                <c:pt idx="33">
                  <c:v>94</c:v>
                </c:pt>
                <c:pt idx="34">
                  <c:v>94</c:v>
                </c:pt>
                <c:pt idx="35">
                  <c:v>94</c:v>
                </c:pt>
                <c:pt idx="36">
                  <c:v>94</c:v>
                </c:pt>
                <c:pt idx="37">
                  <c:v>94</c:v>
                </c:pt>
                <c:pt idx="38">
                  <c:v>102</c:v>
                </c:pt>
                <c:pt idx="39">
                  <c:v>102</c:v>
                </c:pt>
                <c:pt idx="40">
                  <c:v>106</c:v>
                </c:pt>
                <c:pt idx="41">
                  <c:v>106</c:v>
                </c:pt>
                <c:pt idx="42">
                  <c:v>106</c:v>
                </c:pt>
                <c:pt idx="43">
                  <c:v>106</c:v>
                </c:pt>
                <c:pt idx="44">
                  <c:v>106</c:v>
                </c:pt>
                <c:pt idx="45">
                  <c:v>106</c:v>
                </c:pt>
                <c:pt idx="46">
                  <c:v>106</c:v>
                </c:pt>
                <c:pt idx="47">
                  <c:v>106</c:v>
                </c:pt>
                <c:pt idx="48">
                  <c:v>106</c:v>
                </c:pt>
                <c:pt idx="49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AB-44EF-A765-31100AAA4D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04484640"/>
        <c:axId val="1304488960"/>
      </c:lineChart>
      <c:dateAx>
        <c:axId val="1304484640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4488960"/>
        <c:crosses val="autoZero"/>
        <c:auto val="1"/>
        <c:lblOffset val="100"/>
        <c:baseTimeUnit val="days"/>
      </c:dateAx>
      <c:valAx>
        <c:axId val="130448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448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541090740015943"/>
          <c:y val="0.12853275345751489"/>
          <c:w val="0.52740672690456336"/>
          <c:h val="0.138134019647444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Fangst</a:t>
            </a:r>
            <a:r>
              <a:rPr lang="nb-NO" baseline="0"/>
              <a:t> og gjenfangst </a:t>
            </a:r>
            <a:r>
              <a:rPr lang="nb-NO"/>
              <a:t>laksesmol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6.5219948722392229E-2"/>
          <c:y val="0.30842030184972108"/>
          <c:w val="0.89042996232643279"/>
          <c:h val="0.60518386934947621"/>
        </c:manualLayout>
      </c:layout>
      <c:lineChart>
        <c:grouping val="standard"/>
        <c:varyColors val="0"/>
        <c:ser>
          <c:idx val="0"/>
          <c:order val="0"/>
          <c:tx>
            <c:v>Gjenfangst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'Utvandring-26'!$A$6:$A$73</c:f>
              <c:numCache>
                <c:formatCode>d\-mmm</c:formatCode>
                <c:ptCount val="68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</c:numCache>
            </c:numRef>
          </c:cat>
          <c:val>
            <c:numRef>
              <c:f>'Utvandring-26'!$B$6:$B$73</c:f>
              <c:numCache>
                <c:formatCode>0.0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0.2857142857142857</c:v>
                </c:pt>
                <c:pt idx="14">
                  <c:v>0.2857142857142857</c:v>
                </c:pt>
                <c:pt idx="15">
                  <c:v>0.2857142857142857</c:v>
                </c:pt>
                <c:pt idx="16">
                  <c:v>0.2857142857142857</c:v>
                </c:pt>
                <c:pt idx="17">
                  <c:v>0.2857142857142857</c:v>
                </c:pt>
                <c:pt idx="18">
                  <c:v>0.2857142857142857</c:v>
                </c:pt>
                <c:pt idx="19">
                  <c:v>0.2857142857142857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0.33333333333333331</c:v>
                </c:pt>
                <c:pt idx="25">
                  <c:v>0.33333333333333331</c:v>
                </c:pt>
                <c:pt idx="26">
                  <c:v>0.33333333333333331</c:v>
                </c:pt>
                <c:pt idx="27">
                  <c:v>0.5</c:v>
                </c:pt>
                <c:pt idx="28">
                  <c:v>0.5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0.5</c:v>
                </c:pt>
                <c:pt idx="33">
                  <c:v>0.5</c:v>
                </c:pt>
                <c:pt idx="34">
                  <c:v>7</c:v>
                </c:pt>
                <c:pt idx="35">
                  <c:v>7</c:v>
                </c:pt>
                <c:pt idx="36">
                  <c:v>1.5</c:v>
                </c:pt>
                <c:pt idx="37">
                  <c:v>1.5</c:v>
                </c:pt>
                <c:pt idx="38">
                  <c:v>14.333333333333334</c:v>
                </c:pt>
                <c:pt idx="39">
                  <c:v>14.333333333333334</c:v>
                </c:pt>
                <c:pt idx="40">
                  <c:v>14.333333333333334</c:v>
                </c:pt>
                <c:pt idx="41">
                  <c:v>3.5</c:v>
                </c:pt>
                <c:pt idx="42">
                  <c:v>3.5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1.6</c:v>
                </c:pt>
                <c:pt idx="47">
                  <c:v>1.6</c:v>
                </c:pt>
                <c:pt idx="48">
                  <c:v>1.6</c:v>
                </c:pt>
                <c:pt idx="49">
                  <c:v>1.6</c:v>
                </c:pt>
                <c:pt idx="50">
                  <c:v>1.6</c:v>
                </c:pt>
                <c:pt idx="51">
                  <c:v>2</c:v>
                </c:pt>
                <c:pt idx="52">
                  <c:v>2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3B-4FED-B248-5CB5C5AEDCF4}"/>
            </c:ext>
          </c:extLst>
        </c:ser>
        <c:ser>
          <c:idx val="1"/>
          <c:order val="1"/>
          <c:tx>
            <c:v>Fanget laksesmolt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'Utvandring-26'!$A$6:$A$73</c:f>
              <c:numCache>
                <c:formatCode>d\-mmm</c:formatCode>
                <c:ptCount val="68"/>
                <c:pt idx="0">
                  <c:v>45748</c:v>
                </c:pt>
                <c:pt idx="1">
                  <c:v>45749</c:v>
                </c:pt>
                <c:pt idx="2">
                  <c:v>45750</c:v>
                </c:pt>
                <c:pt idx="3">
                  <c:v>45751</c:v>
                </c:pt>
                <c:pt idx="4">
                  <c:v>45752</c:v>
                </c:pt>
                <c:pt idx="5">
                  <c:v>45753</c:v>
                </c:pt>
                <c:pt idx="6">
                  <c:v>45754</c:v>
                </c:pt>
                <c:pt idx="7">
                  <c:v>45755</c:v>
                </c:pt>
                <c:pt idx="8">
                  <c:v>45756</c:v>
                </c:pt>
                <c:pt idx="9">
                  <c:v>45757</c:v>
                </c:pt>
                <c:pt idx="10">
                  <c:v>45758</c:v>
                </c:pt>
                <c:pt idx="11">
                  <c:v>45759</c:v>
                </c:pt>
                <c:pt idx="12">
                  <c:v>45760</c:v>
                </c:pt>
                <c:pt idx="13">
                  <c:v>45761</c:v>
                </c:pt>
                <c:pt idx="14">
                  <c:v>45762</c:v>
                </c:pt>
                <c:pt idx="15">
                  <c:v>45763</c:v>
                </c:pt>
                <c:pt idx="16">
                  <c:v>45764</c:v>
                </c:pt>
                <c:pt idx="17">
                  <c:v>45765</c:v>
                </c:pt>
                <c:pt idx="18">
                  <c:v>45766</c:v>
                </c:pt>
                <c:pt idx="19">
                  <c:v>45767</c:v>
                </c:pt>
                <c:pt idx="20">
                  <c:v>45768</c:v>
                </c:pt>
                <c:pt idx="21">
                  <c:v>45769</c:v>
                </c:pt>
                <c:pt idx="22">
                  <c:v>45770</c:v>
                </c:pt>
                <c:pt idx="23">
                  <c:v>45771</c:v>
                </c:pt>
                <c:pt idx="24">
                  <c:v>45772</c:v>
                </c:pt>
                <c:pt idx="25">
                  <c:v>45773</c:v>
                </c:pt>
                <c:pt idx="26">
                  <c:v>45774</c:v>
                </c:pt>
                <c:pt idx="27">
                  <c:v>45775</c:v>
                </c:pt>
                <c:pt idx="28">
                  <c:v>45776</c:v>
                </c:pt>
                <c:pt idx="29">
                  <c:v>45777</c:v>
                </c:pt>
                <c:pt idx="30">
                  <c:v>45778</c:v>
                </c:pt>
                <c:pt idx="31">
                  <c:v>45779</c:v>
                </c:pt>
                <c:pt idx="32">
                  <c:v>45780</c:v>
                </c:pt>
                <c:pt idx="33">
                  <c:v>45781</c:v>
                </c:pt>
                <c:pt idx="34">
                  <c:v>45782</c:v>
                </c:pt>
                <c:pt idx="35">
                  <c:v>45783</c:v>
                </c:pt>
                <c:pt idx="36">
                  <c:v>45784</c:v>
                </c:pt>
                <c:pt idx="37">
                  <c:v>45785</c:v>
                </c:pt>
                <c:pt idx="38">
                  <c:v>45786</c:v>
                </c:pt>
                <c:pt idx="39">
                  <c:v>45787</c:v>
                </c:pt>
                <c:pt idx="40">
                  <c:v>45788</c:v>
                </c:pt>
                <c:pt idx="41">
                  <c:v>45789</c:v>
                </c:pt>
                <c:pt idx="42">
                  <c:v>45790</c:v>
                </c:pt>
                <c:pt idx="43">
                  <c:v>45791</c:v>
                </c:pt>
                <c:pt idx="44">
                  <c:v>45792</c:v>
                </c:pt>
                <c:pt idx="45">
                  <c:v>45793</c:v>
                </c:pt>
                <c:pt idx="46">
                  <c:v>45794</c:v>
                </c:pt>
                <c:pt idx="47">
                  <c:v>45795</c:v>
                </c:pt>
                <c:pt idx="48">
                  <c:v>45796</c:v>
                </c:pt>
                <c:pt idx="49">
                  <c:v>45797</c:v>
                </c:pt>
                <c:pt idx="50">
                  <c:v>45798</c:v>
                </c:pt>
                <c:pt idx="51">
                  <c:v>45799</c:v>
                </c:pt>
                <c:pt idx="52">
                  <c:v>45800</c:v>
                </c:pt>
                <c:pt idx="53">
                  <c:v>45801</c:v>
                </c:pt>
                <c:pt idx="54">
                  <c:v>45802</c:v>
                </c:pt>
                <c:pt idx="55">
                  <c:v>45803</c:v>
                </c:pt>
                <c:pt idx="56">
                  <c:v>45804</c:v>
                </c:pt>
                <c:pt idx="57">
                  <c:v>45805</c:v>
                </c:pt>
                <c:pt idx="58">
                  <c:v>45806</c:v>
                </c:pt>
                <c:pt idx="59">
                  <c:v>45807</c:v>
                </c:pt>
                <c:pt idx="60">
                  <c:v>45808</c:v>
                </c:pt>
                <c:pt idx="61">
                  <c:v>45809</c:v>
                </c:pt>
                <c:pt idx="62">
                  <c:v>45810</c:v>
                </c:pt>
                <c:pt idx="63">
                  <c:v>45811</c:v>
                </c:pt>
                <c:pt idx="64">
                  <c:v>45812</c:v>
                </c:pt>
                <c:pt idx="65">
                  <c:v>45813</c:v>
                </c:pt>
                <c:pt idx="66">
                  <c:v>45814</c:v>
                </c:pt>
                <c:pt idx="67">
                  <c:v>45815</c:v>
                </c:pt>
              </c:numCache>
            </c:numRef>
          </c:cat>
          <c:val>
            <c:numRef>
              <c:f>'Utvandring-26'!$C$6:$C$73</c:f>
              <c:numCache>
                <c:formatCode>0.0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18.666666666666668</c:v>
                </c:pt>
                <c:pt idx="25">
                  <c:v>18.666666666666668</c:v>
                </c:pt>
                <c:pt idx="26">
                  <c:v>18.666666666666668</c:v>
                </c:pt>
                <c:pt idx="27">
                  <c:v>10</c:v>
                </c:pt>
                <c:pt idx="28">
                  <c:v>10</c:v>
                </c:pt>
                <c:pt idx="29">
                  <c:v>79.333333333333329</c:v>
                </c:pt>
                <c:pt idx="30">
                  <c:v>79.333333333333329</c:v>
                </c:pt>
                <c:pt idx="31">
                  <c:v>79.333333333333329</c:v>
                </c:pt>
                <c:pt idx="32">
                  <c:v>21.5</c:v>
                </c:pt>
                <c:pt idx="33">
                  <c:v>21.5</c:v>
                </c:pt>
                <c:pt idx="34">
                  <c:v>65.5</c:v>
                </c:pt>
                <c:pt idx="35">
                  <c:v>65.5</c:v>
                </c:pt>
                <c:pt idx="36">
                  <c:v>38.5</c:v>
                </c:pt>
                <c:pt idx="37">
                  <c:v>38.5</c:v>
                </c:pt>
                <c:pt idx="38">
                  <c:v>155.33333333333334</c:v>
                </c:pt>
                <c:pt idx="39">
                  <c:v>155.33333333333334</c:v>
                </c:pt>
                <c:pt idx="40">
                  <c:v>155.33333333333334</c:v>
                </c:pt>
                <c:pt idx="41">
                  <c:v>34.5</c:v>
                </c:pt>
                <c:pt idx="42">
                  <c:v>34.5</c:v>
                </c:pt>
                <c:pt idx="43">
                  <c:v>21.666666666666668</c:v>
                </c:pt>
                <c:pt idx="44">
                  <c:v>21.666666666666668</c:v>
                </c:pt>
                <c:pt idx="45">
                  <c:v>21.666666666666668</c:v>
                </c:pt>
                <c:pt idx="46">
                  <c:v>28.4</c:v>
                </c:pt>
                <c:pt idx="47">
                  <c:v>28.4</c:v>
                </c:pt>
                <c:pt idx="48">
                  <c:v>28.4</c:v>
                </c:pt>
                <c:pt idx="49">
                  <c:v>28.4</c:v>
                </c:pt>
                <c:pt idx="50">
                  <c:v>28.4</c:v>
                </c:pt>
                <c:pt idx="51">
                  <c:v>39.5</c:v>
                </c:pt>
                <c:pt idx="52">
                  <c:v>39.5</c:v>
                </c:pt>
                <c:pt idx="53">
                  <c:v>0.8571428571428571</c:v>
                </c:pt>
                <c:pt idx="54">
                  <c:v>0.8571428571428571</c:v>
                </c:pt>
                <c:pt idx="55">
                  <c:v>0.8571428571428571</c:v>
                </c:pt>
                <c:pt idx="56">
                  <c:v>0.8571428571428571</c:v>
                </c:pt>
                <c:pt idx="57">
                  <c:v>0.8571428571428571</c:v>
                </c:pt>
                <c:pt idx="58">
                  <c:v>0.8571428571428571</c:v>
                </c:pt>
                <c:pt idx="59">
                  <c:v>0.85714285714285698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3B-4FED-B248-5CB5C5AED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2123656"/>
        <c:axId val="382123264"/>
      </c:lineChart>
      <c:dateAx>
        <c:axId val="382123656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2123264"/>
        <c:crosses val="autoZero"/>
        <c:auto val="1"/>
        <c:lblOffset val="100"/>
        <c:baseTimeUnit val="days"/>
      </c:dateAx>
      <c:valAx>
        <c:axId val="38212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82123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276322225222061"/>
          <c:y val="0.21496291523477121"/>
          <c:w val="0.58102434175975881"/>
          <c:h val="7.6563054291198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8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64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352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1077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53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1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364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66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764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183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9E04-90D4-4073-A30B-60B5562B7499}" type="datetimeFigureOut">
              <a:rPr lang="nb-NO" smtClean="0"/>
              <a:t>20.06.2026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6946F-4A25-4689-81B5-1806C285D5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219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848251" y="0"/>
            <a:ext cx="10515600" cy="1999622"/>
          </a:xfrm>
        </p:spPr>
        <p:txBody>
          <a:bodyPr anchorCtr="1">
            <a:normAutofit fontScale="90000"/>
          </a:bodyPr>
          <a:lstStyle/>
          <a:p>
            <a:pPr lvl="0" algn="ctr"/>
            <a:r>
              <a:rPr lang="nb-NO" b="1" dirty="0"/>
              <a:t>Sesongmøter 2026</a:t>
            </a:r>
            <a:br>
              <a:rPr lang="nb-NO" b="1" dirty="0"/>
            </a:br>
            <a:br>
              <a:rPr lang="nb-NO" b="1" dirty="0"/>
            </a:br>
            <a:r>
              <a:rPr lang="nb-NO" sz="2800" b="1" dirty="0"/>
              <a:t>Arna Sportsfiskarlag  9/6 – 18/6 – 24/6</a:t>
            </a:r>
            <a:br>
              <a:rPr lang="nb-NO" sz="2800" b="1" dirty="0"/>
            </a:br>
            <a:endParaRPr lang="nb-NO" sz="2800" b="1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68" y="2534491"/>
            <a:ext cx="12191996" cy="392269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083" y="0"/>
            <a:ext cx="1351917" cy="17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7E56B-EF60-649E-D2A9-3B57A1EB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BC2C0C59-4667-49B9-C23E-E66ECBC00EDB}"/>
              </a:ext>
            </a:extLst>
          </p:cNvPr>
          <p:cNvSpPr txBox="1"/>
          <p:nvPr/>
        </p:nvSpPr>
        <p:spPr>
          <a:xfrm>
            <a:off x="830809" y="255371"/>
            <a:ext cx="2893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Sleping av smolt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E49C141-C860-BE2C-8763-7E902C4BC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6B547A1-302E-9999-93A6-B8F76517DCE6}"/>
              </a:ext>
            </a:extLst>
          </p:cNvPr>
          <p:cNvSpPr txBox="1"/>
          <p:nvPr/>
        </p:nvSpPr>
        <p:spPr>
          <a:xfrm flipV="1">
            <a:off x="3403600" y="2565400"/>
            <a:ext cx="1947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D25E166-F42A-C1ED-8CCE-8C08EA7777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791133"/>
              </p:ext>
            </p:extLst>
          </p:nvPr>
        </p:nvGraphicFramePr>
        <p:xfrm>
          <a:off x="6142184" y="3900053"/>
          <a:ext cx="4987634" cy="3360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Sylinder 9">
            <a:extLst>
              <a:ext uri="{FF2B5EF4-FFF2-40B4-BE49-F238E27FC236}">
                <a16:creationId xmlns:a16="http://schemas.microsoft.com/office/drawing/2014/main" id="{ECBC7721-8F8F-C48F-72F0-3766BBB43CFB}"/>
              </a:ext>
            </a:extLst>
          </p:cNvPr>
          <p:cNvSpPr txBox="1"/>
          <p:nvPr/>
        </p:nvSpPr>
        <p:spPr>
          <a:xfrm>
            <a:off x="197028" y="1088072"/>
            <a:ext cx="5603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Smolten gikk ut </a:t>
            </a:r>
            <a:r>
              <a:rPr lang="nb-NO" sz="1600" dirty="0" err="1"/>
              <a:t>ca</a:t>
            </a:r>
            <a:r>
              <a:rPr lang="nb-NO" sz="1600" dirty="0"/>
              <a:t> 2-3 uker seinere i år enn i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I 2025 var det merket 1271 laksesmolt.  Mange av disse kommer tilbake i år som </a:t>
            </a:r>
            <a:r>
              <a:rPr lang="nb-NO" sz="1600" dirty="0" err="1"/>
              <a:t>tert</a:t>
            </a:r>
            <a:r>
              <a:rPr lang="nb-NO" sz="1600" dirty="0"/>
              <a:t> </a:t>
            </a:r>
            <a:r>
              <a:rPr lang="nb-NO" sz="1600" dirty="0" err="1"/>
              <a:t>ca</a:t>
            </a:r>
            <a:r>
              <a:rPr lang="nb-NO" sz="1600" dirty="0"/>
              <a:t> 2 kg.  Merkene skal bli avlest i </a:t>
            </a:r>
            <a:r>
              <a:rPr lang="nb-NO" sz="1600" dirty="0" err="1"/>
              <a:t>elvenved</a:t>
            </a:r>
            <a:r>
              <a:rPr lang="nb-NO" sz="1600" dirty="0"/>
              <a:t> kulvert og </a:t>
            </a:r>
            <a:r>
              <a:rPr lang="nb-NO" sz="1600" dirty="0" err="1"/>
              <a:t>Algåård</a:t>
            </a:r>
            <a:r>
              <a:rPr lang="nb-NO" sz="1600" dirty="0"/>
              <a:t>, men viktig at vi skanner fisk vi avliver.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BD183B0-EB9E-61E0-E78F-E14821E03FA0}"/>
              </a:ext>
            </a:extLst>
          </p:cNvPr>
          <p:cNvSpPr txBox="1"/>
          <p:nvPr/>
        </p:nvSpPr>
        <p:spPr>
          <a:xfrm>
            <a:off x="526473" y="2905658"/>
            <a:ext cx="4661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Smolt 2026</a:t>
            </a:r>
          </a:p>
          <a:p>
            <a:endParaRPr lang="nb-NO" sz="1600" dirty="0"/>
          </a:p>
          <a:p>
            <a:r>
              <a:rPr lang="nb-NO" sz="1600" dirty="0"/>
              <a:t># smolt merket og slept til Garnes    535</a:t>
            </a:r>
          </a:p>
          <a:p>
            <a:r>
              <a:rPr lang="nb-NO" sz="1600" dirty="0"/>
              <a:t># smolt merket og slept til Herdla     390</a:t>
            </a:r>
          </a:p>
          <a:p>
            <a:r>
              <a:rPr lang="nb-NO" sz="1600" dirty="0"/>
              <a:t># smolt merket og tilbake i elven      503</a:t>
            </a:r>
          </a:p>
          <a:p>
            <a:r>
              <a:rPr lang="nb-NO" sz="1600" u="sng" dirty="0"/>
              <a:t># smolt ikke merket                               20</a:t>
            </a:r>
          </a:p>
          <a:p>
            <a:r>
              <a:rPr lang="nb-NO" sz="1600" u="sng" dirty="0"/>
              <a:t>#merket  laksesmolt totalt                1448</a:t>
            </a:r>
          </a:p>
          <a:p>
            <a:endParaRPr lang="nb-NO" sz="1600" dirty="0"/>
          </a:p>
          <a:p>
            <a:r>
              <a:rPr lang="nb-NO" sz="1600" dirty="0"/>
              <a:t>#sjørret-smolt                                       237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15F23D5E-6EBB-A1D1-AD15-4CB579FCEC47}"/>
              </a:ext>
            </a:extLst>
          </p:cNvPr>
          <p:cNvSpPr txBox="1"/>
          <p:nvPr/>
        </p:nvSpPr>
        <p:spPr>
          <a:xfrm>
            <a:off x="526473" y="5769928"/>
            <a:ext cx="453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/>
              <a:t>Vi vil komme tilbake etter gytefisktelling med en grundigere gjennomgang av resultater og vurderinger.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8732973"/>
              </p:ext>
            </p:extLst>
          </p:nvPr>
        </p:nvGraphicFramePr>
        <p:xfrm>
          <a:off x="5952994" y="15631"/>
          <a:ext cx="5408197" cy="3884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0488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962792" y="1831334"/>
            <a:ext cx="737313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Aktiviteter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Bruktsalg fiskeutstyr – dette vil vi gjenta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Planlegger «mini-seminar» om kultivering til høsten etter gytefisktelling og fiske.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Noen forslag/ønsker til aktiviteter??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1654339" y="82213"/>
            <a:ext cx="2148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Aktiviteter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511" y="1220025"/>
            <a:ext cx="2825481" cy="305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13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983837" y="1029077"/>
            <a:ext cx="695868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Nettside og meldinger.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Nettsiden har hittil i år (pr 9/6) hatt 13 900 besøkende og 20 000 side-visninger.  Det er en økning på </a:t>
            </a:r>
            <a:r>
              <a:rPr lang="nb-NO" sz="1600" dirty="0" err="1"/>
              <a:t>ca</a:t>
            </a:r>
            <a:r>
              <a:rPr lang="nb-NO" sz="1600" dirty="0"/>
              <a:t> 17% fra 2025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Noen kommentarer til vår informasjon gjennom kombinasjon  SMS og Nettside?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Noen forslag eller ønsker ?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1654339" y="82213"/>
            <a:ext cx="426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Kommunikasjon-2026</a:t>
            </a:r>
          </a:p>
        </p:txBody>
      </p:sp>
    </p:spTree>
    <p:extLst>
      <p:ext uri="{BB962C8B-B14F-4D97-AF65-F5344CB8AC3E}">
        <p14:creationId xmlns:p14="http://schemas.microsoft.com/office/powerpoint/2010/main" val="1609476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 flipV="1">
            <a:off x="3403600" y="2565400"/>
            <a:ext cx="1947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820008" y="720969"/>
            <a:ext cx="6329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Kommentarer  - andre tema?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690" y="2974177"/>
            <a:ext cx="4363059" cy="3839111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510575" y="238760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9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7456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676" y="1608843"/>
            <a:ext cx="4286848" cy="3391373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3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2795036" y="302726"/>
            <a:ext cx="2085699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000" dirty="0"/>
              <a:t>Tema</a:t>
            </a:r>
          </a:p>
          <a:p>
            <a:endParaRPr lang="nb-NO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Fiskekort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Vakt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Fiskeregler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Kultivering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Aktiviteter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Kommunikasjon.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b-NO" dirty="0"/>
              <a:t>Andre saker?</a:t>
            </a:r>
          </a:p>
          <a:p>
            <a:pPr>
              <a:spcAft>
                <a:spcPts val="1200"/>
              </a:spcAft>
            </a:pPr>
            <a:endParaRPr lang="nb-NO" dirty="0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4666" y="2032300"/>
            <a:ext cx="2991267" cy="326753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6DD04CB-3516-B440-20C9-3E93C93CF6F5}"/>
              </a:ext>
            </a:extLst>
          </p:cNvPr>
          <p:cNvSpPr txBox="1"/>
          <p:nvPr/>
        </p:nvSpPr>
        <p:spPr>
          <a:xfrm>
            <a:off x="790787" y="5299831"/>
            <a:ext cx="700470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nb-NO" sz="1600" dirty="0"/>
              <a:t>Fiskereglene vil bli oppdatert på nett og oppslagstavler etter sesongmøtene. </a:t>
            </a:r>
          </a:p>
          <a:p>
            <a:pPr lvl="1" algn="ctr">
              <a:spcAft>
                <a:spcPts val="600"/>
              </a:spcAft>
            </a:pPr>
            <a:r>
              <a:rPr lang="nb-NO" sz="1600" dirty="0"/>
              <a:t>Reglene kan endres gjennom sesongen.</a:t>
            </a:r>
          </a:p>
          <a:p>
            <a:pPr lvl="1" algn="ctr">
              <a:spcAft>
                <a:spcPts val="600"/>
              </a:spcAft>
            </a:pPr>
            <a:endParaRPr lang="nb-NO" sz="1600" dirty="0"/>
          </a:p>
          <a:p>
            <a:pPr lvl="1" algn="ctr">
              <a:spcAft>
                <a:spcPts val="600"/>
              </a:spcAft>
            </a:pPr>
            <a:r>
              <a:rPr lang="nb-NO" sz="1600" i="1" dirty="0"/>
              <a:t>Denne presentasjonen legges ut på nettsiden etter sesongmøtet</a:t>
            </a:r>
            <a:endParaRPr lang="nb-NO" sz="1400" i="1" dirty="0"/>
          </a:p>
        </p:txBody>
      </p:sp>
    </p:spTree>
    <p:extLst>
      <p:ext uri="{BB962C8B-B14F-4D97-AF65-F5344CB8AC3E}">
        <p14:creationId xmlns:p14="http://schemas.microsoft.com/office/powerpoint/2010/main" val="275752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/>
          <p:cNvSpPr txBox="1"/>
          <p:nvPr/>
        </p:nvSpPr>
        <p:spPr>
          <a:xfrm>
            <a:off x="891073" y="62176"/>
            <a:ext cx="3145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Fiskekort - 2026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sp>
        <p:nvSpPr>
          <p:cNvPr id="9" name="TekstSylinder 8"/>
          <p:cNvSpPr txBox="1"/>
          <p:nvPr/>
        </p:nvSpPr>
        <p:spPr>
          <a:xfrm>
            <a:off x="8458246" y="81829"/>
            <a:ext cx="145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Fiskekort  1/2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395" y="3810933"/>
            <a:ext cx="2256053" cy="1900647"/>
          </a:xfrm>
          <a:prstGeom prst="rect">
            <a:avLst/>
          </a:prstGeom>
        </p:spPr>
      </p:pic>
      <p:sp>
        <p:nvSpPr>
          <p:cNvPr id="18" name="TekstSylinder 17"/>
          <p:cNvSpPr txBox="1"/>
          <p:nvPr/>
        </p:nvSpPr>
        <p:spPr>
          <a:xfrm>
            <a:off x="526171" y="2518564"/>
            <a:ext cx="101048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Sesongkort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Sesongkort kr 3000(Normalpris) , 3500 (etter sesongstart),  1500(ungdom) 500(pensjonist). Uendret fra 2025)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Kontakt/SMS til kasserer Inge Hansen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Du mottar da faktura fra </a:t>
            </a:r>
            <a:r>
              <a:rPr lang="nb-NO" sz="1600" dirty="0" err="1"/>
              <a:t>Elveguiden</a:t>
            </a:r>
            <a:r>
              <a:rPr lang="nb-NO" sz="1600" dirty="0"/>
              <a:t> som du betaler.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Etter betaling er sesongkortet tilgjengelig på </a:t>
            </a:r>
            <a:r>
              <a:rPr lang="nb-NO" sz="1600" dirty="0" err="1"/>
              <a:t>Elveguiden</a:t>
            </a:r>
            <a:r>
              <a:rPr lang="nb-NO" sz="1600" dirty="0"/>
              <a:t>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4AFB6D0-F85C-B7D0-84F2-DEB0875E400B}"/>
              </a:ext>
            </a:extLst>
          </p:cNvPr>
          <p:cNvSpPr txBox="1"/>
          <p:nvPr/>
        </p:nvSpPr>
        <p:spPr>
          <a:xfrm>
            <a:off x="526172" y="4695917"/>
            <a:ext cx="753717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Dugnadskort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ASL vil legge inn alle dugnadskortene hos </a:t>
            </a:r>
            <a:r>
              <a:rPr lang="nb-NO" sz="1600" dirty="0" err="1"/>
              <a:t>Elveguiden</a:t>
            </a:r>
            <a:r>
              <a:rPr lang="nb-NO" sz="1600" dirty="0"/>
              <a:t>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Etter det er dugnadskortet tilgjengelig og kan hentes fra </a:t>
            </a:r>
            <a:r>
              <a:rPr lang="nb-NO" sz="1600" dirty="0" err="1"/>
              <a:t>Elveguiden</a:t>
            </a:r>
            <a:r>
              <a:rPr lang="nb-NO" sz="1600" dirty="0"/>
              <a:t>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CC2F4FB-9766-37CA-477A-7B453A066912}"/>
              </a:ext>
            </a:extLst>
          </p:cNvPr>
          <p:cNvSpPr txBox="1"/>
          <p:nvPr/>
        </p:nvSpPr>
        <p:spPr>
          <a:xfrm>
            <a:off x="526173" y="1016607"/>
            <a:ext cx="86572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Dagskort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Det er 10 voksen og 5 barne-kort på hver sone.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Dagskort kjøpes på </a:t>
            </a:r>
            <a:r>
              <a:rPr lang="nb-NO" sz="1600" dirty="0" err="1"/>
              <a:t>Elveguiden</a:t>
            </a:r>
            <a:r>
              <a:rPr lang="nb-NO" sz="1600" dirty="0"/>
              <a:t>. 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Dagskort kr 350, for barn under 16 år kr 150,- . Uendret fra 2025)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414315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Sylinder 9"/>
          <p:cNvSpPr txBox="1"/>
          <p:nvPr/>
        </p:nvSpPr>
        <p:spPr>
          <a:xfrm>
            <a:off x="783172" y="3856362"/>
            <a:ext cx="1079922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Registrering av fangst.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For å få registrere fangst må du ha et kort fra </a:t>
            </a:r>
            <a:r>
              <a:rPr lang="nb-NO" sz="1600" dirty="0" err="1"/>
              <a:t>Elveguiden</a:t>
            </a:r>
            <a:r>
              <a:rPr lang="nb-NO" sz="1600" dirty="0"/>
              <a:t>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u="sng" dirty="0"/>
              <a:t>Dagskort, Sesongkort og Dugnadskort: </a:t>
            </a:r>
            <a:r>
              <a:rPr lang="nb-NO" sz="1600" dirty="0"/>
              <a:t>Disse er registrert hos </a:t>
            </a:r>
            <a:r>
              <a:rPr lang="nb-NO" sz="1600" dirty="0" err="1"/>
              <a:t>Elveguiden</a:t>
            </a:r>
            <a:r>
              <a:rPr lang="nb-NO" sz="1600" dirty="0"/>
              <a:t> og fangst registreres på disse.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u="sng" dirty="0"/>
              <a:t>Gjestekort:</a:t>
            </a:r>
            <a:r>
              <a:rPr lang="nb-NO" sz="1600" dirty="0"/>
              <a:t> fangst registreres på den som har med gjesten med kommentar om gjest.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u="sng" dirty="0"/>
              <a:t>Grunneierkort:</a:t>
            </a:r>
            <a:r>
              <a:rPr lang="nb-NO" sz="1600" dirty="0"/>
              <a:t> For å registrere fangst på et Grunneier-kortet, må fiskeren logger seg inn på </a:t>
            </a:r>
            <a:r>
              <a:rPr lang="nb-NO" sz="1600" dirty="0" err="1"/>
              <a:t>Elveguiden</a:t>
            </a:r>
            <a:r>
              <a:rPr lang="nb-NO" sz="1600" dirty="0"/>
              <a:t> og hente ut et «Grunneier registreringskort» til kr 0, og registrere fangst på dette. Korte hentes fra NEDRE sone.</a:t>
            </a:r>
          </a:p>
          <a:p>
            <a:pPr marL="1657350" lvl="3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 Registreringskortet er kun for registrering av fangst, det er ikke gyldig fiskekort, og blir ikke kontrollert av vaktene.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DBC601D-B284-11D8-F1BA-8495A52220D4}"/>
              </a:ext>
            </a:extLst>
          </p:cNvPr>
          <p:cNvSpPr txBox="1"/>
          <p:nvPr/>
        </p:nvSpPr>
        <p:spPr>
          <a:xfrm>
            <a:off x="783172" y="660482"/>
            <a:ext cx="86572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Grunneierkort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Grunneierkort er et fysisk kort, ustedt på Gnr/Bnr,  som grunneier har mottatt </a:t>
            </a:r>
            <a:r>
              <a:rPr lang="nb-NO" sz="1600" dirty="0" err="1"/>
              <a:t>tidliger</a:t>
            </a:r>
            <a:endParaRPr lang="nb-NO" sz="1600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EFFDB90-2017-5762-0D0F-05AB9EC73635}"/>
              </a:ext>
            </a:extLst>
          </p:cNvPr>
          <p:cNvSpPr txBox="1"/>
          <p:nvPr/>
        </p:nvSpPr>
        <p:spPr>
          <a:xfrm>
            <a:off x="783171" y="2096839"/>
            <a:ext cx="8657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Gjestekort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Kontakt/SMS til styreleder Geir Espeland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Et gjestekort kan da sendes på SMS.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99BF430-9CFD-44BE-4B13-6F1556FB7DCA}"/>
              </a:ext>
            </a:extLst>
          </p:cNvPr>
          <p:cNvSpPr txBox="1"/>
          <p:nvPr/>
        </p:nvSpPr>
        <p:spPr>
          <a:xfrm>
            <a:off x="8458246" y="81829"/>
            <a:ext cx="1450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Fiskekort  2/2</a:t>
            </a:r>
          </a:p>
        </p:txBody>
      </p:sp>
    </p:spTree>
    <p:extLst>
      <p:ext uri="{BB962C8B-B14F-4D97-AF65-F5344CB8AC3E}">
        <p14:creationId xmlns:p14="http://schemas.microsoft.com/office/powerpoint/2010/main" val="357789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9844" y="1159477"/>
            <a:ext cx="1918148" cy="2885862"/>
          </a:xfrm>
          <a:prstGeom prst="rect">
            <a:avLst/>
          </a:prstGeom>
        </p:spPr>
      </p:pic>
      <p:sp>
        <p:nvSpPr>
          <p:cNvPr id="11" name="TekstSylinder 10"/>
          <p:cNvSpPr txBox="1"/>
          <p:nvPr/>
        </p:nvSpPr>
        <p:spPr>
          <a:xfrm>
            <a:off x="367583" y="1962546"/>
            <a:ext cx="9318677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Kontroll av kort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u="sng" dirty="0"/>
              <a:t>Dagskort, Sesongkort og Dugnadskort</a:t>
            </a:r>
            <a:r>
              <a:rPr lang="nb-NO" sz="1600" dirty="0"/>
              <a:t> kontrolleres ved å vise frem kortet fra </a:t>
            </a:r>
            <a:r>
              <a:rPr lang="nb-NO" sz="1600" dirty="0" err="1"/>
              <a:t>Elveguiden</a:t>
            </a:r>
            <a:r>
              <a:rPr lang="nb-NO" sz="1600" dirty="0"/>
              <a:t>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u="sng" dirty="0"/>
              <a:t>Grunneierkort </a:t>
            </a:r>
            <a:r>
              <a:rPr lang="nb-NO" sz="1600" dirty="0"/>
              <a:t>er et fysisk kort (papir) som kontrolleres mot en liste av gyldige grunneierkort..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Viktig at dette blir kontrollert. Det er en del endringer i grunneierforhold som laget ikke fanger opp, og denne kontrollen er med å kvalitetssikre vår oversikt.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Ved avvik, kontakt styreleder eller andre i styret.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891073" y="62176"/>
            <a:ext cx="2288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Vakt - 2026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-50535" y="867392"/>
            <a:ext cx="865720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Aft>
                <a:spcPts val="600"/>
              </a:spcAft>
            </a:pPr>
            <a:r>
              <a:rPr lang="nb-NO" dirty="0"/>
              <a:t>Som tidligere er vaktene fordelt mellom de som har sesong og dugnadskort.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Vaktliste distribueres innen 4.7 og gjelder fra 7.7.  Styret tar vakter frem til da.</a:t>
            </a:r>
          </a:p>
        </p:txBody>
      </p:sp>
    </p:spTree>
    <p:extLst>
      <p:ext uri="{BB962C8B-B14F-4D97-AF65-F5344CB8AC3E}">
        <p14:creationId xmlns:p14="http://schemas.microsoft.com/office/powerpoint/2010/main" val="3898182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312" y="2657256"/>
            <a:ext cx="2600688" cy="3334215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891073" y="62176"/>
            <a:ext cx="2204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Fiskeregler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BA35642B-FBBA-61BF-A5ED-6D79E17267DB}"/>
              </a:ext>
            </a:extLst>
          </p:cNvPr>
          <p:cNvSpPr txBox="1"/>
          <p:nvPr/>
        </p:nvSpPr>
        <p:spPr>
          <a:xfrm>
            <a:off x="443342" y="1128265"/>
            <a:ext cx="8028259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Kvoter og fredninger –  uendret fra 2025</a:t>
            </a:r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1 fisk pr dag, 2 fisk over 70cm, FF og pukkels har samme regler som oppdrett</a:t>
            </a:r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Sjøørret er fredet og </a:t>
            </a:r>
            <a:r>
              <a:rPr lang="nb-NO" sz="1600" dirty="0" err="1"/>
              <a:t>hofisk</a:t>
            </a:r>
            <a:r>
              <a:rPr lang="nb-NO" sz="1600" dirty="0"/>
              <a:t> fredet ette 15 </a:t>
            </a:r>
            <a:r>
              <a:rPr lang="nb-NO" sz="1600" dirty="0" err="1"/>
              <a:t>Aug</a:t>
            </a:r>
            <a:r>
              <a:rPr lang="nb-NO" sz="1600" dirty="0"/>
              <a:t> .</a:t>
            </a:r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Avlivet fisk skal skannes i tillegg til skjellprøve – Skanner finnes i postkasse ved </a:t>
            </a:r>
            <a:r>
              <a:rPr lang="nb-NO" sz="1600" dirty="0" err="1"/>
              <a:t>Øyrane</a:t>
            </a:r>
            <a:r>
              <a:rPr lang="nb-NO" sz="1600" dirty="0"/>
              <a:t>.  Ekstra viktig å </a:t>
            </a:r>
            <a:r>
              <a:rPr lang="nb-NO" sz="1600" dirty="0" err="1"/>
              <a:t>scanne</a:t>
            </a:r>
            <a:r>
              <a:rPr lang="nb-NO" sz="1600" dirty="0"/>
              <a:t> fisken i år for å se etter merket fisk som er slept i 2025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i="1" dirty="0"/>
              <a:t>Les alle reglene på nettsiden.</a:t>
            </a:r>
          </a:p>
          <a:p>
            <a:pPr lvl="1">
              <a:spcAft>
                <a:spcPts val="600"/>
              </a:spcAft>
            </a:pPr>
            <a:endParaRPr lang="nb-NO" sz="1400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3D7B8D2-4DAE-F6AB-2C0A-78AD3DE0F92A}"/>
              </a:ext>
            </a:extLst>
          </p:cNvPr>
          <p:cNvSpPr txBox="1"/>
          <p:nvPr/>
        </p:nvSpPr>
        <p:spPr>
          <a:xfrm>
            <a:off x="519213" y="3224063"/>
            <a:ext cx="928056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Avlivet fisk – uendret fra 2025</a:t>
            </a:r>
            <a:endParaRPr lang="nb-NO" sz="1600" dirty="0"/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Ta skjellprøver og scann all avlivet fisk.</a:t>
            </a:r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 err="1"/>
              <a:t>Scanning</a:t>
            </a:r>
            <a:r>
              <a:rPr lang="nb-NO" sz="1600" dirty="0"/>
              <a:t> er spesielt viktig i år siden en del av de som ble merket og slept i 2025 kommer igjen i år.  </a:t>
            </a:r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Merket fisk skal også bli registrert av antennene til NORCE når de svømmer forbi.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Fredet fisk som må avlives skal som i 2025 leveres til en i styret.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821DB8B-5EC0-8D70-192C-E709A34241A6}"/>
              </a:ext>
            </a:extLst>
          </p:cNvPr>
          <p:cNvSpPr txBox="1"/>
          <p:nvPr/>
        </p:nvSpPr>
        <p:spPr>
          <a:xfrm>
            <a:off x="443342" y="5375918"/>
            <a:ext cx="928056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Redskap –  Regler i 2026 (noen endringer)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På grunn av uklarheter i reglene, fiske-helse og miljø-forhold trenger vi nå å endre litt på regler for redskapsbruk.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563267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899A317E-2233-BD3B-8C6A-EFF515DAB266}"/>
              </a:ext>
            </a:extLst>
          </p:cNvPr>
          <p:cNvSpPr txBox="1"/>
          <p:nvPr/>
        </p:nvSpPr>
        <p:spPr>
          <a:xfrm>
            <a:off x="630051" y="759038"/>
            <a:ext cx="9280567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dirty="0"/>
              <a:t>Redskap –  oppdaterte regler fra 2026.</a:t>
            </a:r>
          </a:p>
          <a:p>
            <a:pPr>
              <a:spcAft>
                <a:spcPts val="600"/>
              </a:spcAft>
            </a:pPr>
            <a:endParaRPr lang="nb-NO" dirty="0"/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Som agn er det tillatt å bruke 1)makk, 2)flue og 3)kunst-agn (sluk/spinner/wobbler/jiggs/..osv.</a:t>
            </a:r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800100" lvl="1" indent="-342900" defTabSz="447675">
              <a:spcAft>
                <a:spcPts val="600"/>
              </a:spcAft>
              <a:buFont typeface="+mj-lt"/>
              <a:buAutoNum type="arabicPeriod"/>
            </a:pPr>
            <a:r>
              <a:rPr lang="nb-NO" sz="1600" dirty="0"/>
              <a:t>Ved </a:t>
            </a:r>
            <a:r>
              <a:rPr lang="nb-NO" sz="1600" u="sng" dirty="0"/>
              <a:t>makkefiske</a:t>
            </a:r>
            <a:r>
              <a:rPr lang="nb-NO" sz="1600" dirty="0"/>
              <a:t> er det kun lovlig å bruke naturlig makk, ikke kunstig makk eks. gulp. Det skal kun brukes enkeltkrok.</a:t>
            </a:r>
          </a:p>
          <a:p>
            <a:pPr marL="800100" lvl="1" indent="-342900" defTabSz="447675">
              <a:spcAft>
                <a:spcPts val="600"/>
              </a:spcAft>
              <a:buFont typeface="+mj-lt"/>
              <a:buAutoNum type="arabicPeriod"/>
            </a:pPr>
            <a:r>
              <a:rPr lang="nb-NO" sz="1600" dirty="0"/>
              <a:t>Ved </a:t>
            </a:r>
            <a:r>
              <a:rPr lang="nb-NO" sz="1600" u="sng" dirty="0"/>
              <a:t>fluefiske </a:t>
            </a:r>
            <a:r>
              <a:rPr lang="nb-NO" sz="1600" dirty="0"/>
              <a:t>er det flytende dupp eller fluesnøret som skal utgjøre kastevekten. Enkel, dobbel eller trippelkrok kan benyttes</a:t>
            </a:r>
          </a:p>
          <a:p>
            <a:pPr marL="800100" lvl="1" indent="-342900" defTabSz="447675">
              <a:spcAft>
                <a:spcPts val="600"/>
              </a:spcAft>
              <a:buFont typeface="+mj-lt"/>
              <a:buAutoNum type="arabicPeriod"/>
            </a:pPr>
            <a:r>
              <a:rPr lang="nb-NO" sz="1600" u="sng" dirty="0"/>
              <a:t>Kunst-agn </a:t>
            </a:r>
            <a:r>
              <a:rPr lang="nb-NO" sz="1600" dirty="0"/>
              <a:t>fiske er alt fiske der «agnet» som utgjør kastevekten. Områder merket forbud for «sluk/spinner» gjelder for alt kunst-agn fiske. Enkel, dobbel eller trippelkrok kan benyttes.</a:t>
            </a:r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Bruk av søkke er kun tillatt ved makkefiske. </a:t>
            </a:r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Enkeltkrok skal </a:t>
            </a:r>
            <a:r>
              <a:rPr lang="nb-NO" sz="1600" dirty="0" err="1"/>
              <a:t>max</a:t>
            </a:r>
            <a:r>
              <a:rPr lang="nb-NO" sz="1600" dirty="0"/>
              <a:t> være 15mm og dobbel/trippel </a:t>
            </a:r>
            <a:r>
              <a:rPr lang="nb-NO" sz="1600" dirty="0" err="1"/>
              <a:t>max</a:t>
            </a:r>
            <a:r>
              <a:rPr lang="nb-NO" sz="1600" dirty="0"/>
              <a:t> 13mm</a:t>
            </a:r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Fiske med reke er forbudt.</a:t>
            </a:r>
          </a:p>
          <a:p>
            <a:pPr marL="742950" lvl="1" indent="-285750" defTabSz="4476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 dirty="0"/>
              <a:t>Klepp er forbudt og håven skal være knutefri</a:t>
            </a:r>
          </a:p>
          <a:p>
            <a:pPr lvl="1" defTabSz="447675">
              <a:spcAft>
                <a:spcPts val="600"/>
              </a:spcAft>
            </a:pPr>
            <a:r>
              <a:rPr lang="nb-NO" sz="1600" dirty="0"/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37491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/>
        </p:nvSpPr>
        <p:spPr>
          <a:xfrm>
            <a:off x="2451552" y="2589714"/>
            <a:ext cx="636385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b="1" dirty="0"/>
              <a:t>Strategi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nb-NO" sz="1600" dirty="0"/>
              <a:t>Å få mer yngel i elven - ved å forbedre gyteforhold.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nb-NO" sz="1600" dirty="0"/>
              <a:t>Å øke antall fisk som vender tilbake – ved å slepe smolt forbi lakselus og predatorer.</a:t>
            </a:r>
          </a:p>
          <a:p>
            <a:pPr marL="800100" lvl="1" indent="-342900">
              <a:spcAft>
                <a:spcPts val="1200"/>
              </a:spcAft>
              <a:buFont typeface="+mj-lt"/>
              <a:buAutoNum type="arabicPeriod"/>
            </a:pPr>
            <a:r>
              <a:rPr lang="nb-NO" sz="1600" dirty="0"/>
              <a:t>Å kartlegg og måle bestand-utvikling – ved å telle smolt som går ut. Spesielt viktig i årene etter stoppet klekkeri-drift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28" y="2375140"/>
            <a:ext cx="1530499" cy="241430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330" y="2512745"/>
            <a:ext cx="2816193" cy="1877462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9360816" y="81829"/>
            <a:ext cx="1563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Kultivering 1/3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1654339" y="82213"/>
            <a:ext cx="3470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dirty="0"/>
              <a:t>Kultivering - 2026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F88C38C1-70FD-EBB5-E819-F5E607CAF348}"/>
              </a:ext>
            </a:extLst>
          </p:cNvPr>
          <p:cNvSpPr txBox="1"/>
          <p:nvPr/>
        </p:nvSpPr>
        <p:spPr>
          <a:xfrm>
            <a:off x="3186545" y="1566796"/>
            <a:ext cx="219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Strategien er uendret</a:t>
            </a:r>
          </a:p>
        </p:txBody>
      </p:sp>
    </p:spTree>
    <p:extLst>
      <p:ext uri="{BB962C8B-B14F-4D97-AF65-F5344CB8AC3E}">
        <p14:creationId xmlns:p14="http://schemas.microsoft.com/office/powerpoint/2010/main" val="36362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7E56B-EF60-649E-D2A9-3B57A1EB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BC2C0C59-4667-49B9-C23E-E66ECBC00EDB}"/>
              </a:ext>
            </a:extLst>
          </p:cNvPr>
          <p:cNvSpPr txBox="1"/>
          <p:nvPr/>
        </p:nvSpPr>
        <p:spPr>
          <a:xfrm>
            <a:off x="830809" y="255371"/>
            <a:ext cx="5652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Forbedring av gyteforhold - 2026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E49C141-C860-BE2C-8763-7E902C4BC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992" y="62176"/>
            <a:ext cx="614798" cy="777970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A6B547A1-302E-9999-93A6-B8F76517DCE6}"/>
              </a:ext>
            </a:extLst>
          </p:cNvPr>
          <p:cNvSpPr txBox="1"/>
          <p:nvPr/>
        </p:nvSpPr>
        <p:spPr>
          <a:xfrm flipV="1">
            <a:off x="3403600" y="2565400"/>
            <a:ext cx="194733" cy="232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01290AA-A9F5-EB4A-F7EB-CF41B6881DAD}"/>
              </a:ext>
            </a:extLst>
          </p:cNvPr>
          <p:cNvSpPr txBox="1"/>
          <p:nvPr/>
        </p:nvSpPr>
        <p:spPr>
          <a:xfrm>
            <a:off x="584955" y="1088072"/>
            <a:ext cx="9251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 2025 ble gyteforhold bedret ved «ripping» og flytting av grus, på 3 steder.  Gytefisktelling viste mye gytefisk på områdene.  Noen ble også gode fiskeplasser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I 2026 har vi fått tillatelse og noe midler til å utbedre to nye områder.  Det skal vi prøve få til i løpet av Juni.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Rippingen ble gjennomført 19/6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941951-ED49-AFBC-AF03-B901F4395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18" y="3051803"/>
            <a:ext cx="3926318" cy="1893199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BADB8A6-B09A-9EFA-228D-8119D48A1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544" y="2700768"/>
            <a:ext cx="7581246" cy="37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1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1058</Words>
  <Application>Microsoft Office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Sesongmøter 2026  Arna Sportsfiskarlag  9/6 – 18/6 – 24/6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Microsoft-konto</dc:creator>
  <cp:lastModifiedBy>Geir Espeland</cp:lastModifiedBy>
  <cp:revision>99</cp:revision>
  <dcterms:created xsi:type="dcterms:W3CDTF">2025-06-09T08:09:51Z</dcterms:created>
  <dcterms:modified xsi:type="dcterms:W3CDTF">2026-06-20T10:36:08Z</dcterms:modified>
</cp:coreProperties>
</file>